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68" r:id="rId2"/>
    <p:sldId id="660" r:id="rId3"/>
    <p:sldId id="745" r:id="rId4"/>
    <p:sldId id="746" r:id="rId5"/>
    <p:sldId id="743" r:id="rId6"/>
    <p:sldId id="744" r:id="rId7"/>
    <p:sldId id="719" r:id="rId8"/>
    <p:sldId id="720" r:id="rId9"/>
    <p:sldId id="722" r:id="rId10"/>
    <p:sldId id="721" r:id="rId11"/>
    <p:sldId id="723" r:id="rId12"/>
    <p:sldId id="724" r:id="rId13"/>
    <p:sldId id="725" r:id="rId14"/>
    <p:sldId id="726" r:id="rId15"/>
    <p:sldId id="727" r:id="rId16"/>
    <p:sldId id="728" r:id="rId17"/>
    <p:sldId id="729" r:id="rId18"/>
    <p:sldId id="730" r:id="rId19"/>
    <p:sldId id="731" r:id="rId20"/>
    <p:sldId id="732" r:id="rId21"/>
    <p:sldId id="733" r:id="rId22"/>
    <p:sldId id="734" r:id="rId23"/>
    <p:sldId id="735" r:id="rId24"/>
    <p:sldId id="737" r:id="rId25"/>
    <p:sldId id="736" r:id="rId26"/>
    <p:sldId id="738" r:id="rId27"/>
    <p:sldId id="741" r:id="rId28"/>
    <p:sldId id="742" r:id="rId29"/>
    <p:sldId id="740" r:id="rId30"/>
    <p:sldId id="739" r:id="rId31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8"/>
    <a:srgbClr val="40404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4" autoAdjust="0"/>
    <p:restoredTop sz="94653" autoAdjust="0"/>
  </p:normalViewPr>
  <p:slideViewPr>
    <p:cSldViewPr>
      <p:cViewPr>
        <p:scale>
          <a:sx n="80" d="100"/>
          <a:sy n="80" d="100"/>
        </p:scale>
        <p:origin x="-99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115B-6DF0-5047-A63B-47344EE11739}" type="datetimeFigureOut">
              <a:rPr lang="es-ES" smtClean="0"/>
              <a:t>16/11/2016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1B26-A07A-A342-89EA-F3AFAA27B4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2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82166A5-2CE9-6A48-8284-EC610F62D02C}" type="datetimeFigureOut">
              <a:rPr lang="es-ES"/>
              <a:pPr/>
              <a:t>16/11/2016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619F43B-2E48-B745-A4FE-9B69CAC8FD6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928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9F43B-2E48-B745-A4FE-9B69CAC8FD6F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035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1E60-B71C-1743-9A70-55231009BE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3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r="4198" b="20192"/>
          <a:stretch>
            <a:fillRect/>
          </a:stretch>
        </p:blipFill>
        <p:spPr bwMode="auto">
          <a:xfrm>
            <a:off x="0" y="5589588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1484313"/>
            <a:ext cx="612775" cy="611187"/>
          </a:xfrm>
          <a:prstGeom prst="rect">
            <a:avLst/>
          </a:prstGeom>
          <a:solidFill>
            <a:schemeClr val="tx1">
              <a:lumMod val="85000"/>
              <a:lumOff val="1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612775" cy="1268413"/>
          </a:xfrm>
          <a:prstGeom prst="rect">
            <a:avLst/>
          </a:prstGeom>
          <a:solidFill>
            <a:srgbClr val="98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-958850" y="1714500"/>
            <a:ext cx="3429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848872" cy="576064"/>
          </a:xfrm>
          <a:noFill/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6800800" cy="36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1" baseline="0">
                <a:solidFill>
                  <a:srgbClr val="9814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987824" y="63452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450A8F6-97C4-E341-99F2-2A3BD5F59C2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53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635896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3AF9DFE6-F2BD-42BC-B769-8EC54C415AF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706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03848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3AF9DFE6-F2BD-42BC-B769-8EC54C415A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70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63888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AF9DFE6-F2BD-42BC-B769-8EC54C415A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43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6394" y="0"/>
            <a:ext cx="6883652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2527" y="1606551"/>
            <a:ext cx="8372961" cy="2244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2527" y="4003676"/>
            <a:ext cx="8372961" cy="2244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1"/>
          </p:nvPr>
        </p:nvSpPr>
        <p:spPr>
          <a:xfrm>
            <a:off x="422166" y="6400800"/>
            <a:ext cx="4010578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8640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92150"/>
            <a:ext cx="611188" cy="1441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611188" cy="612775"/>
          </a:xfrm>
          <a:prstGeom prst="rect">
            <a:avLst/>
          </a:prstGeom>
          <a:solidFill>
            <a:srgbClr val="98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-311150" y="1066800"/>
            <a:ext cx="21336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r="4198" b="20192"/>
          <a:stretch>
            <a:fillRect/>
          </a:stretch>
        </p:blipFill>
        <p:spPr bwMode="auto">
          <a:xfrm>
            <a:off x="0" y="5589588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7920880" cy="1440160"/>
          </a:xfrm>
          <a:noFill/>
        </p:spPr>
        <p:txBody>
          <a:bodyPr anchor="b"/>
          <a:lstStyle>
            <a:lvl1pPr algn="l">
              <a:defRPr b="1">
                <a:solidFill>
                  <a:srgbClr val="981418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0"/>
          </p:nvPr>
        </p:nvSpPr>
        <p:spPr>
          <a:xfrm>
            <a:off x="899592" y="1988840"/>
            <a:ext cx="7920880" cy="4464496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5328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_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7" name="4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arcador de contenido 2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4896544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250825" algn="l" defTabSz="457200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_tradnl" sz="18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_tradnl" sz="16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_tradnl" sz="16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_tradnl" sz="1600" b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s-ES_tradnl" sz="1600" b="0" kern="1200" dirty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3" name="2 Marcador de posición de imagen"/>
          <p:cNvSpPr>
            <a:spLocks noGrp="1"/>
          </p:cNvSpPr>
          <p:nvPr>
            <p:ph type="pic" idx="13"/>
          </p:nvPr>
        </p:nvSpPr>
        <p:spPr>
          <a:xfrm>
            <a:off x="6012160" y="1268760"/>
            <a:ext cx="2880320" cy="48245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548680"/>
          </a:xfrm>
          <a:noFill/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25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548681"/>
            <a:ext cx="7992888" cy="36004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632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NTERIOR_gráfic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9" name="4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6 Conector recto"/>
          <p:cNvCxnSpPr/>
          <p:nvPr/>
        </p:nvCxnSpPr>
        <p:spPr>
          <a:xfrm rot="5400000">
            <a:off x="1402556" y="3717132"/>
            <a:ext cx="489743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548680"/>
          </a:xfrm>
          <a:noFill/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25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548681"/>
            <a:ext cx="7992888" cy="36004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3 Marcador de texto"/>
          <p:cNvSpPr>
            <a:spLocks noGrp="1"/>
          </p:cNvSpPr>
          <p:nvPr>
            <p:ph type="body" sz="half" idx="2"/>
          </p:nvPr>
        </p:nvSpPr>
        <p:spPr>
          <a:xfrm>
            <a:off x="899592" y="2060848"/>
            <a:ext cx="2808312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2 Marcador de posición de imagen"/>
          <p:cNvSpPr>
            <a:spLocks noGrp="1"/>
          </p:cNvSpPr>
          <p:nvPr>
            <p:ph type="pic" idx="13"/>
          </p:nvPr>
        </p:nvSpPr>
        <p:spPr>
          <a:xfrm>
            <a:off x="3995936" y="1268760"/>
            <a:ext cx="4896544" cy="24482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4" name="31 Marcador de gráfico"/>
          <p:cNvSpPr>
            <a:spLocks noGrp="1"/>
          </p:cNvSpPr>
          <p:nvPr>
            <p:ph type="chart" sz="quarter" idx="14"/>
          </p:nvPr>
        </p:nvSpPr>
        <p:spPr>
          <a:xfrm>
            <a:off x="3995936" y="3860800"/>
            <a:ext cx="4897239" cy="22320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15"/>
          </p:nvPr>
        </p:nvSpPr>
        <p:spPr>
          <a:xfrm>
            <a:off x="899593" y="1268760"/>
            <a:ext cx="2808312" cy="720080"/>
          </a:xfrm>
          <a:prstGeom prst="rect">
            <a:avLst/>
          </a:prstGeom>
          <a:solidFill>
            <a:srgbClr val="981418"/>
          </a:solidFill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s-E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205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gráfic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7" name="4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548680"/>
          </a:xfrm>
          <a:noFill/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268761"/>
            <a:ext cx="7992888" cy="1944216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Calibri" pitchFamily="34" charset="0"/>
              <a:buChar char="»"/>
              <a:defRPr sz="2400"/>
            </a:lvl2pPr>
            <a:lvl3pPr>
              <a:buFont typeface="Courier New" pitchFamily="49" charset="0"/>
              <a:buNone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548681"/>
            <a:ext cx="7992888" cy="36004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16 Marcador de gráfico"/>
          <p:cNvSpPr>
            <a:spLocks noGrp="1"/>
          </p:cNvSpPr>
          <p:nvPr>
            <p:ph type="chart" sz="quarter" idx="11"/>
          </p:nvPr>
        </p:nvSpPr>
        <p:spPr>
          <a:xfrm>
            <a:off x="899591" y="3284538"/>
            <a:ext cx="7993583" cy="2952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2735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_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7" name="4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Rectángulo"/>
          <p:cNvSpPr/>
          <p:nvPr/>
        </p:nvSpPr>
        <p:spPr>
          <a:xfrm>
            <a:off x="1619250" y="1268413"/>
            <a:ext cx="5905500" cy="3744912"/>
          </a:xfrm>
          <a:prstGeom prst="rect">
            <a:avLst/>
          </a:prstGeom>
          <a:noFill/>
          <a:ln>
            <a:solidFill>
              <a:srgbClr val="9814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548680"/>
          </a:xfrm>
          <a:noFill/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25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548681"/>
            <a:ext cx="7992888" cy="36004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1680" y="5589240"/>
            <a:ext cx="5760640" cy="366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rgbClr val="98141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4 Marcador de medios"/>
          <p:cNvSpPr>
            <a:spLocks noGrp="1"/>
          </p:cNvSpPr>
          <p:nvPr>
            <p:ph type="media" sz="quarter" idx="11"/>
          </p:nvPr>
        </p:nvSpPr>
        <p:spPr>
          <a:xfrm>
            <a:off x="1692275" y="1340768"/>
            <a:ext cx="5759450" cy="3600450"/>
          </a:xfrm>
          <a:prstGeom prst="rect">
            <a:avLst/>
          </a:prstGeom>
        </p:spPr>
        <p:txBody>
          <a:bodyPr anchor="t"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en el icno para agregar medios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35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765175"/>
            <a:ext cx="684213" cy="142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 rot="5400000">
            <a:off x="373063" y="454025"/>
            <a:ext cx="9080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14 Marcador de contenido"/>
          <p:cNvSpPr>
            <a:spLocks noGrp="1"/>
          </p:cNvSpPr>
          <p:nvPr>
            <p:ph sz="quarter" idx="10"/>
          </p:nvPr>
        </p:nvSpPr>
        <p:spPr>
          <a:xfrm>
            <a:off x="899592" y="764704"/>
            <a:ext cx="7992888" cy="5472608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7" name="1 Título"/>
          <p:cNvSpPr>
            <a:spLocks noGrp="1"/>
          </p:cNvSpPr>
          <p:nvPr>
            <p:ph type="title" hasCustomPrompt="1"/>
          </p:nvPr>
        </p:nvSpPr>
        <p:spPr>
          <a:xfrm>
            <a:off x="899592" y="144016"/>
            <a:ext cx="7992888" cy="548680"/>
          </a:xfrm>
          <a:noFill/>
        </p:spPr>
        <p:txBody>
          <a:bodyPr anchor="b">
            <a:noAutofit/>
          </a:bodyPr>
          <a:lstStyle>
            <a:lvl1pPr algn="l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Marcador de número de diapositiva 7"/>
          <p:cNvSpPr>
            <a:spLocks noGrp="1"/>
          </p:cNvSpPr>
          <p:nvPr>
            <p:ph type="sldNum" sz="quarter" idx="4294967295"/>
          </p:nvPr>
        </p:nvSpPr>
        <p:spPr>
          <a:xfrm>
            <a:off x="4355976" y="6381328"/>
            <a:ext cx="648072" cy="365125"/>
          </a:xfrm>
          <a:prstGeom prst="rect">
            <a:avLst/>
          </a:prstGeom>
        </p:spPr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026" name="Picture 2" descr="Resultado de imagen de uem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5" y="-10974"/>
            <a:ext cx="732345" cy="7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8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3AF9DFE6-F2BD-42BC-B769-8EC54C415AF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82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800" y="655638"/>
            <a:ext cx="8229600" cy="736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46100" y="1562100"/>
            <a:ext cx="8229600" cy="2078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6100" y="3792538"/>
            <a:ext cx="8229600" cy="207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419872" y="6453336"/>
            <a:ext cx="2062162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 dirty="0" err="1"/>
              <a:t>Página</a:t>
            </a:r>
            <a:r>
              <a:rPr lang="fr-FR" altLang="fr-FR" dirty="0"/>
              <a:t> </a:t>
            </a:r>
            <a:fld id="{498FBE4D-434B-4824-8562-082BDFAB313F}" type="slidenum">
              <a:rPr lang="fr-FR" altLang="fr-FR"/>
              <a:pPr/>
              <a:t>‹Nº›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0000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684213" y="1916113"/>
            <a:ext cx="78486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PLANTILLA INSTITUCIONAL</a:t>
            </a:r>
            <a:br>
              <a:rPr lang="es-ES"/>
            </a:br>
            <a:r>
              <a:rPr lang="es-ES"/>
              <a:t>Universidad Europea de Madrid PTT 2011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6424613"/>
            <a:ext cx="29305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4" r:id="rId8"/>
    <p:sldLayoutId id="2147483855" r:id="rId9"/>
    <p:sldLayoutId id="2147483856" r:id="rId10"/>
    <p:sldLayoutId id="2147483857" r:id="rId11"/>
    <p:sldLayoutId id="2147483859" r:id="rId12"/>
    <p:sldLayoutId id="214748386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848872" cy="576064"/>
          </a:xfrm>
        </p:spPr>
        <p:txBody>
          <a:bodyPr/>
          <a:lstStyle/>
          <a:p>
            <a:r>
              <a:rPr lang="en-US" sz="3200" dirty="0" smtClean="0"/>
              <a:t>Turbulent Boundary Layer</a:t>
            </a:r>
            <a:endParaRPr lang="en-U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339752" y="2276871"/>
            <a:ext cx="44422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Fluid Mechanics II </a:t>
            </a:r>
          </a:p>
          <a:p>
            <a:pPr algn="ctr"/>
            <a:r>
              <a:rPr lang="en-US" sz="2800" dirty="0" smtClean="0"/>
              <a:t>Course November 16</a:t>
            </a:r>
          </a:p>
          <a:p>
            <a:pPr algn="ctr"/>
            <a:r>
              <a:rPr lang="en-US" sz="2800" dirty="0" smtClean="0"/>
              <a:t>Advanced Fluid Dynamics </a:t>
            </a:r>
          </a:p>
          <a:p>
            <a:pPr algn="ctr"/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16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Reynolds Average of 2D boundary layer equations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19604" y="1916832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solve the above equations: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equations are solved for the time averages </a:t>
            </a:r>
            <a:r>
              <a:rPr lang="en-US" i="1" dirty="0"/>
              <a:t>u </a:t>
            </a:r>
            <a:r>
              <a:rPr lang="en-US" dirty="0"/>
              <a:t>and </a:t>
            </a:r>
            <a:r>
              <a:rPr lang="en-US" i="1" dirty="0" smtClean="0"/>
              <a:t>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shear stress now consists of two parts: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dirty="0"/>
              <a:t>. first part is due </a:t>
            </a:r>
            <a:r>
              <a:rPr lang="en-US" dirty="0" smtClean="0"/>
              <a:t>to the </a:t>
            </a:r>
            <a:r>
              <a:rPr lang="en-US" dirty="0"/>
              <a:t>molecular exchange and is computed from the </a:t>
            </a:r>
            <a:r>
              <a:rPr lang="en-US" dirty="0" smtClean="0"/>
              <a:t>time-averaged field </a:t>
            </a:r>
            <a:r>
              <a:rPr lang="en-US" dirty="0"/>
              <a:t>as in the laminar case;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dirty="0"/>
              <a:t>. The second part </a:t>
            </a:r>
            <a:r>
              <a:rPr lang="en-US" dirty="0" smtClean="0"/>
              <a:t>appears additionally </a:t>
            </a:r>
            <a:r>
              <a:rPr lang="en-US" dirty="0"/>
              <a:t>and is due to turbulent motions.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additional term is new unknown for which a relation </a:t>
            </a:r>
            <a:r>
              <a:rPr lang="en-US" dirty="0" smtClean="0"/>
              <a:t>with the </a:t>
            </a:r>
            <a:r>
              <a:rPr lang="en-US" dirty="0"/>
              <a:t>average field of the velocity must be constructed via </a:t>
            </a:r>
            <a:r>
              <a:rPr lang="en-US" dirty="0" smtClean="0"/>
              <a:t>a turbulence </a:t>
            </a:r>
            <a:r>
              <a:rPr lang="en-US" dirty="0"/>
              <a:t>model.</a:t>
            </a:r>
          </a:p>
        </p:txBody>
      </p:sp>
    </p:spTree>
    <p:extLst>
      <p:ext uri="{BB962C8B-B14F-4D97-AF65-F5344CB8AC3E}">
        <p14:creationId xmlns:p14="http://schemas.microsoft.com/office/powerpoint/2010/main" val="12372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Reynolds Average of 2D boundary layer equations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19604" y="1627059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Integrate y- momentum equation across the boundary layer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111673"/>
            <a:ext cx="2356315" cy="50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34480" y="2806956"/>
            <a:ext cx="8130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So, unlike laminar BL, there is a slight variation of pressure across </a:t>
            </a:r>
            <a:r>
              <a:rPr lang="en-US" dirty="0" smtClean="0"/>
              <a:t>the turbulent </a:t>
            </a:r>
            <a:r>
              <a:rPr lang="en-US" dirty="0"/>
              <a:t>BL due to velocity fluctuations normal to the wall, which is </a:t>
            </a:r>
            <a:r>
              <a:rPr lang="en-US" dirty="0" smtClean="0"/>
              <a:t>no more </a:t>
            </a:r>
            <a:r>
              <a:rPr lang="en-US" dirty="0"/>
              <a:t>than 4% of the stream velocity and thus can be neglected.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Bernoulli </a:t>
            </a:r>
            <a:r>
              <a:rPr lang="en-US" dirty="0"/>
              <a:t>relation is assumed to hold in the inviscid free-stream: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376677"/>
            <a:ext cx="3096343" cy="45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6150" y="48430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boundary conditions</a:t>
            </a:r>
            <a:r>
              <a:rPr lang="en-US" dirty="0"/>
              <a:t>: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62" y="5301208"/>
            <a:ext cx="4033510" cy="6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Momentum Integral Equations valid for BL solutions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62880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momentum integral equation has the identical form as </a:t>
            </a:r>
            <a:r>
              <a:rPr lang="en-US" dirty="0" smtClean="0"/>
              <a:t>the laminar-flow </a:t>
            </a:r>
            <a:r>
              <a:rPr lang="en-US" dirty="0"/>
              <a:t>relation: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87133"/>
            <a:ext cx="4305473" cy="8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53833" y="3409139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For laminar flow: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899592" y="3910800"/>
            <a:ext cx="5580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,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/>
              <a:t>, H )are </a:t>
            </a:r>
            <a:r>
              <a:rPr lang="en-US" dirty="0"/>
              <a:t>correlated in terms of simple parameter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01" y="3747576"/>
            <a:ext cx="1159632" cy="69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27139" y="4581128"/>
            <a:ext cx="2091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For Turbulent flow:</a:t>
            </a: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822743" y="4972853"/>
            <a:ext cx="6783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baseline="-25000" dirty="0"/>
              <a:t>, </a:t>
            </a:r>
            <a:r>
              <a:rPr lang="el-GR" dirty="0">
                <a:latin typeface="Times New Roman"/>
                <a:cs typeface="Times New Roman"/>
              </a:rPr>
              <a:t>θ</a:t>
            </a:r>
            <a:r>
              <a:rPr lang="en-US" dirty="0"/>
              <a:t>, H </a:t>
            </a:r>
            <a:r>
              <a:rPr lang="en-US" dirty="0" smtClean="0"/>
              <a:t>) can not be  </a:t>
            </a:r>
            <a:r>
              <a:rPr lang="en-US" dirty="0"/>
              <a:t>correlated in terms of simple parameter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27138" y="5380971"/>
            <a:ext cx="8165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Additional parameters and relationships are required that model the influence of the turbulent fluctuations. There are many possibilities all of which require a certain amount of empirical data.</a:t>
            </a:r>
          </a:p>
        </p:txBody>
      </p:sp>
    </p:spTree>
    <p:extLst>
      <p:ext uri="{BB962C8B-B14F-4D97-AF65-F5344CB8AC3E}">
        <p14:creationId xmlns:p14="http://schemas.microsoft.com/office/powerpoint/2010/main" val="12726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 plate boundary layer (zero pressure gradient)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42718" y="1588150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Log </a:t>
            </a:r>
            <a:r>
              <a:rPr lang="en-US" dirty="0"/>
              <a:t>law analysis of Smooth flat plate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56284" y="2132856"/>
            <a:ext cx="8164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Assume log-law can be used to approximate turbulent velocity profile</a:t>
            </a:r>
          </a:p>
          <a:p>
            <a:r>
              <a:rPr lang="en-US" dirty="0"/>
              <a:t>and use to get </a:t>
            </a:r>
            <a:r>
              <a:rPr lang="en-US" dirty="0" err="1" smtClean="0"/>
              <a:t>Cf</a:t>
            </a:r>
            <a:r>
              <a:rPr lang="en-US" dirty="0" smtClean="0"/>
              <a:t>=</a:t>
            </a:r>
            <a:r>
              <a:rPr lang="en-US" dirty="0" err="1" smtClean="0"/>
              <a:t>Cf</a:t>
            </a:r>
            <a:r>
              <a:rPr lang="en-US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/>
              <a:t>) </a:t>
            </a:r>
            <a:r>
              <a:rPr lang="en-US" dirty="0"/>
              <a:t>relationship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0437"/>
            <a:ext cx="5082546" cy="72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888884" y="4067780"/>
            <a:ext cx="342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 </a:t>
            </a:r>
            <a:r>
              <a:rPr lang="en-US" dirty="0" smtClean="0"/>
              <a:t>y=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/>
              <a:t> (edge </a:t>
            </a:r>
            <a:r>
              <a:rPr lang="en-US" dirty="0"/>
              <a:t>of boundary layer)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2448272" cy="73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915655" y="517214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However: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1" y="5541478"/>
            <a:ext cx="2271851" cy="89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1409459" y="3573016"/>
            <a:ext cx="2078906" cy="387532"/>
            <a:chOff x="1409459" y="3573016"/>
            <a:chExt cx="2078906" cy="387532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459" y="3573016"/>
              <a:ext cx="252902" cy="36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3 CuadroTexto"/>
            <p:cNvSpPr txBox="1"/>
            <p:nvPr/>
          </p:nvSpPr>
          <p:spPr>
            <a:xfrm>
              <a:off x="1559567" y="3591216"/>
              <a:ext cx="1928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 Friction Velocity</a:t>
              </a:r>
              <a:endParaRPr lang="en-US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471279" y="5541478"/>
            <a:ext cx="2760455" cy="691835"/>
            <a:chOff x="5363649" y="4494833"/>
            <a:chExt cx="2760455" cy="691835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494833"/>
              <a:ext cx="1751904" cy="69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649" y="4496064"/>
              <a:ext cx="868085" cy="600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6073872" y="469270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555549" y="5541478"/>
            <a:ext cx="1688859" cy="837941"/>
            <a:chOff x="4755349" y="4147308"/>
            <a:chExt cx="1688859" cy="837941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349" y="4147308"/>
              <a:ext cx="824763" cy="57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639" y="4147308"/>
              <a:ext cx="980569" cy="83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02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 plate boundary layer (zero pressure gradient)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89" y="1916832"/>
            <a:ext cx="2607940" cy="63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871970"/>
            <a:ext cx="3312368" cy="81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17904" y="2852936"/>
            <a:ext cx="742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Following a suggestion of </a:t>
            </a:r>
            <a:r>
              <a:rPr lang="en-US" dirty="0" err="1"/>
              <a:t>Prandtl</a:t>
            </a:r>
            <a:r>
              <a:rPr lang="en-US" dirty="0"/>
              <a:t>, we can forget the complex log law</a:t>
            </a:r>
          </a:p>
          <a:p>
            <a:r>
              <a:rPr lang="en-US" dirty="0"/>
              <a:t>and simply use a power-law approximation: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99" y="3664386"/>
            <a:ext cx="2052227" cy="45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64096" y="4221088"/>
            <a:ext cx="7524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</a:t>
            </a:r>
            <a:r>
              <a:rPr lang="en-US" dirty="0" smtClean="0"/>
              <a:t> </a:t>
            </a:r>
            <a:r>
              <a:rPr lang="en-US" dirty="0"/>
              <a:t>u /</a:t>
            </a:r>
            <a:r>
              <a:rPr lang="en-US" dirty="0" err="1" smtClean="0"/>
              <a:t>U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/>
              <a:t>profile to get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/>
              <a:t>, </a:t>
            </a:r>
            <a:r>
              <a:rPr lang="en-US" dirty="0" err="1"/>
              <a:t>Cf</a:t>
            </a:r>
            <a:r>
              <a:rPr lang="en-US" dirty="0"/>
              <a:t>,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s-ES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/>
              <a:t>*, </a:t>
            </a:r>
            <a:r>
              <a:rPr lang="en-US" dirty="0"/>
              <a:t>and H for smooth plate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2952328" cy="61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54" y="5583533"/>
            <a:ext cx="996893" cy="5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8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 plate boundary layer (zero pressure gradient)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7584" y="162880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From Log law or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88" y="1637953"/>
            <a:ext cx="1856623" cy="39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39149"/>
            <a:ext cx="2204267" cy="6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30779" y="21328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98" y="2492896"/>
            <a:ext cx="1882358" cy="45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56" y="2973308"/>
            <a:ext cx="2973111" cy="7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71" y="3772545"/>
            <a:ext cx="1166384" cy="66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47" y="3765659"/>
            <a:ext cx="390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827072" y="3757608"/>
            <a:ext cx="1777741" cy="450602"/>
            <a:chOff x="3042494" y="4721120"/>
            <a:chExt cx="1777741" cy="450602"/>
          </a:xfrm>
        </p:grpSpPr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494" y="4724335"/>
              <a:ext cx="345774" cy="416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099" y="4721120"/>
              <a:ext cx="1224136" cy="450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3319641" y="475502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89" y="3763365"/>
            <a:ext cx="1807222" cy="6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3" y="4451824"/>
            <a:ext cx="5071932" cy="7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73" y="5157192"/>
            <a:ext cx="5110522" cy="31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57" y="5717970"/>
            <a:ext cx="3913008" cy="40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4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 plate boundary layer (zero pressure gradient)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148478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Turbulent BL has almost linear growth rate which is much faster than</a:t>
            </a:r>
          </a:p>
          <a:p>
            <a:r>
              <a:rPr lang="en-US" dirty="0"/>
              <a:t>laminar BL which is proportional to x</a:t>
            </a:r>
            <a:r>
              <a:rPr lang="en-US" baseline="30000" dirty="0"/>
              <a:t>1/2</a:t>
            </a:r>
            <a:r>
              <a:rPr lang="en-US" dirty="0"/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234888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Other properties: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4" y="2813026"/>
            <a:ext cx="2004124" cy="4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92" y="2706036"/>
            <a:ext cx="2880320" cy="6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289936" cy="5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35" y="3438516"/>
            <a:ext cx="1284962" cy="7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9" y="3690870"/>
            <a:ext cx="1780182" cy="33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4" y="4221125"/>
            <a:ext cx="775543" cy="2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95134" y="478786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Decreases </a:t>
            </a:r>
            <a:r>
              <a:rPr lang="en-US" dirty="0"/>
              <a:t>slowly with x, increases </a:t>
            </a:r>
            <a:r>
              <a:rPr lang="en-US" dirty="0" smtClean="0"/>
              <a:t>with </a:t>
            </a:r>
            <a:r>
              <a:rPr lang="el-GR" dirty="0" smtClean="0"/>
              <a:t>ρ</a:t>
            </a:r>
            <a:r>
              <a:rPr lang="es-E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U</a:t>
            </a:r>
            <a:r>
              <a:rPr lang="en-US" baseline="30000" dirty="0"/>
              <a:t>2</a:t>
            </a:r>
            <a:r>
              <a:rPr lang="en-US" dirty="0"/>
              <a:t> and insensitive </a:t>
            </a:r>
            <a:r>
              <a:rPr lang="en-US" dirty="0" smtClean="0"/>
              <a:t>to </a:t>
            </a:r>
            <a:r>
              <a:rPr lang="el-GR" dirty="0" smtClean="0"/>
              <a:t>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1" y="1959506"/>
            <a:ext cx="1728192" cy="50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16691" y="166015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Continuity 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816691" y="258275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X-component </a:t>
            </a:r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816691" y="2954340"/>
            <a:ext cx="4008230" cy="744906"/>
            <a:chOff x="816691" y="2954340"/>
            <a:chExt cx="4008230" cy="744906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91" y="2954340"/>
              <a:ext cx="1758033" cy="54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361" y="2969993"/>
              <a:ext cx="1226559" cy="66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193" y="3026428"/>
              <a:ext cx="873728" cy="67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71589"/>
            <a:ext cx="17478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83993" y="3933056"/>
            <a:ext cx="7651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pressure gradient term has a large influence on the solution. In</a:t>
            </a:r>
          </a:p>
          <a:p>
            <a:r>
              <a:rPr lang="en-US" dirty="0"/>
              <a:t>particular, adverse pressure gradient (i.e. increasing pressure) can cause</a:t>
            </a:r>
          </a:p>
          <a:p>
            <a:r>
              <a:rPr lang="en-US" dirty="0"/>
              <a:t>flow separation. Recall that the y momentum equation subject to the</a:t>
            </a:r>
          </a:p>
          <a:p>
            <a:r>
              <a:rPr lang="en-US" dirty="0"/>
              <a:t>boundary layer assumptions reduced to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092470" y="313820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71" y="5105178"/>
            <a:ext cx="4712238" cy="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882520" y="5657671"/>
            <a:ext cx="7937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That is, pressure (which drives BL equations) is given by external</a:t>
            </a:r>
          </a:p>
          <a:p>
            <a:r>
              <a:rPr lang="en-US" dirty="0"/>
              <a:t>inviscid flow solution which in many cases is also </a:t>
            </a:r>
            <a:r>
              <a:rPr lang="en-US" dirty="0" err="1"/>
              <a:t>irrotational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1" y="1959506"/>
            <a:ext cx="1728192" cy="50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16691" y="166015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Continuity 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816691" y="258275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X-component </a:t>
            </a:r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816691" y="2954340"/>
            <a:ext cx="4008230" cy="744906"/>
            <a:chOff x="816691" y="2954340"/>
            <a:chExt cx="4008230" cy="744906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91" y="2954340"/>
              <a:ext cx="1758033" cy="54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361" y="2969993"/>
              <a:ext cx="1226559" cy="665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193" y="3026428"/>
              <a:ext cx="873728" cy="67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71589"/>
            <a:ext cx="17478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83993" y="3933056"/>
            <a:ext cx="7651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pressure gradient term has a large influence on the solution. In</a:t>
            </a:r>
          </a:p>
          <a:p>
            <a:r>
              <a:rPr lang="en-US" dirty="0"/>
              <a:t>particular, adverse pressure gradient (i.e. increasing pressure) can cause</a:t>
            </a:r>
          </a:p>
          <a:p>
            <a:r>
              <a:rPr lang="en-US" dirty="0"/>
              <a:t>flow separation. Recall that the y momentum equation subject to the</a:t>
            </a:r>
          </a:p>
          <a:p>
            <a:r>
              <a:rPr lang="en-US" dirty="0"/>
              <a:t>boundary layer assumptions reduced to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092470" y="313820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02" y="5256174"/>
            <a:ext cx="4712238" cy="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39552" y="177281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Even without solving the BL equations we can deduce information about</a:t>
            </a:r>
          </a:p>
          <a:p>
            <a:r>
              <a:rPr lang="en-US" dirty="0"/>
              <a:t>the shape of the velocity profiles just by evaluating the BL equations at</a:t>
            </a:r>
          </a:p>
          <a:p>
            <a:r>
              <a:rPr lang="en-US" dirty="0"/>
              <a:t>the wall (y = 0)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1676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06" y="2940688"/>
            <a:ext cx="32861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9552" y="388088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which, shows that the curvature of the velocity profile at the wall is</a:t>
            </a:r>
          </a:p>
          <a:p>
            <a:r>
              <a:rPr lang="en-US" dirty="0"/>
              <a:t>related to the pressure gradient.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472514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Effect of Pressure Gradient on Velocity Profiles</a:t>
            </a: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65046" y="5373216"/>
            <a:ext cx="8039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Point of inflection: a point where a graph changes between concave</a:t>
            </a:r>
          </a:p>
          <a:p>
            <a:r>
              <a:rPr lang="en-US" dirty="0"/>
              <a:t>upward and concave downward.</a:t>
            </a:r>
          </a:p>
        </p:txBody>
      </p:sp>
    </p:spTree>
    <p:extLst>
      <p:ext uri="{BB962C8B-B14F-4D97-AF65-F5344CB8AC3E}">
        <p14:creationId xmlns:p14="http://schemas.microsoft.com/office/powerpoint/2010/main" val="22630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phenomena observed during the transition process are similar </a:t>
            </a:r>
            <a:r>
              <a:rPr lang="en-US" dirty="0" smtClean="0"/>
              <a:t>for the </a:t>
            </a:r>
            <a:r>
              <a:rPr lang="en-US" dirty="0"/>
              <a:t>flat plate boundary layer and for the plane channel flow, as shown </a:t>
            </a:r>
            <a:r>
              <a:rPr lang="en-US" dirty="0" smtClean="0"/>
              <a:t>in the </a:t>
            </a:r>
            <a:r>
              <a:rPr lang="en-US" dirty="0"/>
              <a:t>following figure based on measurements by M. </a:t>
            </a:r>
            <a:r>
              <a:rPr lang="en-US" dirty="0" err="1"/>
              <a:t>Nishioka</a:t>
            </a:r>
            <a:r>
              <a:rPr lang="en-US" dirty="0"/>
              <a:t> et al</a:t>
            </a:r>
            <a:r>
              <a:rPr lang="en-US" dirty="0" smtClean="0"/>
              <a:t>. (</a:t>
            </a:r>
            <a:r>
              <a:rPr lang="en-US" dirty="0"/>
              <a:t>1975). Periodic initial perturbations were generated in the BL using </a:t>
            </a:r>
            <a:r>
              <a:rPr lang="en-US" dirty="0" smtClean="0"/>
              <a:t>an oscillating cord. For </a:t>
            </a:r>
            <a:r>
              <a:rPr lang="en-US" dirty="0"/>
              <a:t>typical commercial surfaces transition occurs at  </a:t>
            </a:r>
            <a:r>
              <a:rPr lang="en-US" dirty="0" smtClean="0"/>
              <a:t>Re </a:t>
            </a:r>
            <a:r>
              <a:rPr lang="en-US" dirty="0"/>
              <a:t>, </a:t>
            </a:r>
            <a:r>
              <a:rPr lang="en-US" dirty="0" smtClean="0"/>
              <a:t>5x10</a:t>
            </a:r>
            <a:r>
              <a:rPr lang="en-US" baseline="30000" dirty="0" smtClean="0"/>
              <a:t>5</a:t>
            </a:r>
            <a:r>
              <a:rPr lang="en-US" dirty="0" smtClean="0"/>
              <a:t> However</a:t>
            </a:r>
            <a:r>
              <a:rPr lang="en-US" dirty="0"/>
              <a:t>, the transition can be delayed to </a:t>
            </a:r>
            <a:r>
              <a:rPr lang="en-US" dirty="0" smtClean="0"/>
              <a:t>Re 3X10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by different </a:t>
            </a:r>
            <a:r>
              <a:rPr lang="en-US" dirty="0" smtClean="0"/>
              <a:t>ways such </a:t>
            </a:r>
            <a:r>
              <a:rPr lang="en-US" dirty="0"/>
              <a:t>as having very smooth walls and/or very low turbulent wind tunnel.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394228" cy="31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3431" y="16288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Separation Condition</a:t>
            </a:r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04864"/>
            <a:ext cx="7128792" cy="391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3431" y="16288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Separation Condition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3903"/>
            <a:ext cx="4008279" cy="353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16016" y="1916832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D </a:t>
            </a:r>
            <a:r>
              <a:rPr lang="en-US" dirty="0"/>
              <a:t>to E, pressure drop, pressure is transformed into kinetic energy.</a:t>
            </a:r>
          </a:p>
          <a:p>
            <a:r>
              <a:rPr lang="en-US" dirty="0"/>
              <a:t>2. From E to F, kinetic energy is transformed into pressure.</a:t>
            </a:r>
          </a:p>
          <a:p>
            <a:r>
              <a:rPr lang="en-US" dirty="0"/>
              <a:t>3. A fluid particle directly at the wall in the boundary layer is also</a:t>
            </a:r>
          </a:p>
          <a:p>
            <a:r>
              <a:rPr lang="en-US" dirty="0"/>
              <a:t>acted upon by the same pressure distribution as in the outer flow</a:t>
            </a:r>
          </a:p>
          <a:p>
            <a:r>
              <a:rPr lang="en-US" dirty="0"/>
              <a:t>(inviscid).</a:t>
            </a:r>
          </a:p>
          <a:p>
            <a:r>
              <a:rPr lang="en-US" dirty="0"/>
              <a:t>4. Due to the strong friction forces in the BL, a BL particle loses so</a:t>
            </a:r>
          </a:p>
          <a:p>
            <a:r>
              <a:rPr lang="en-US" dirty="0"/>
              <a:t>much of its kinetic energy that is cannot manage to get over the</a:t>
            </a:r>
          </a:p>
          <a:p>
            <a:r>
              <a:rPr lang="en-US" dirty="0"/>
              <a:t>“pressure gradient” from E to F.</a:t>
            </a:r>
          </a:p>
        </p:txBody>
      </p:sp>
    </p:spTree>
    <p:extLst>
      <p:ext uri="{BB962C8B-B14F-4D97-AF65-F5344CB8AC3E}">
        <p14:creationId xmlns:p14="http://schemas.microsoft.com/office/powerpoint/2010/main" val="35954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3431" y="16288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Separation Condition</a:t>
            </a:r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4741532" y="2564904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reversed motion begun at the trailing edge</a:t>
            </a:r>
          </a:p>
          <a:p>
            <a:r>
              <a:rPr lang="en-US" dirty="0"/>
              <a:t>b. boundary layer has been thickened, and start of the reversed</a:t>
            </a:r>
          </a:p>
          <a:p>
            <a:r>
              <a:rPr lang="en-US" dirty="0"/>
              <a:t>motion has moved forward considerably.</a:t>
            </a:r>
          </a:p>
          <a:p>
            <a:r>
              <a:rPr lang="en-US" dirty="0"/>
              <a:t>c. and d. a large vortex formed from the backflow and then soon</a:t>
            </a:r>
          </a:p>
          <a:p>
            <a:r>
              <a:rPr lang="en-US" dirty="0"/>
              <a:t>separates from the body.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708539" cy="362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3431" y="16288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Separation </a:t>
            </a:r>
            <a:r>
              <a:rPr lang="en-US" b="1" dirty="0" smtClean="0"/>
              <a:t>Condition </a:t>
            </a:r>
            <a:r>
              <a:rPr lang="en-US" b="1" dirty="0"/>
              <a:t>Diffuser flow</a:t>
            </a:r>
            <a:r>
              <a:rPr lang="en-US" dirty="0"/>
              <a:t>: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7" y="1998132"/>
            <a:ext cx="3504617" cy="217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8132"/>
            <a:ext cx="3527945" cy="217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1" y="4293096"/>
            <a:ext cx="2774947" cy="24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86051"/>
            <a:ext cx="5184576" cy="69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 plate boundary </a:t>
            </a:r>
            <a:r>
              <a:rPr lang="en-US" dirty="0" smtClean="0"/>
              <a:t>layer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9" y="1700808"/>
            <a:ext cx="6565886" cy="13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9" y="3475167"/>
            <a:ext cx="62960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3105835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strong </a:t>
            </a:r>
            <a:r>
              <a:rPr lang="en-US" dirty="0"/>
              <a:t>negative pressure gradient may re-</a:t>
            </a:r>
            <a:r>
              <a:rPr lang="en-US" dirty="0" err="1"/>
              <a:t>laminarize</a:t>
            </a:r>
            <a:r>
              <a:rPr lang="en-US" dirty="0"/>
              <a:t> a flow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68150" y="5661248"/>
            <a:ext cx="7836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strong </a:t>
            </a:r>
            <a:r>
              <a:rPr lang="en-US" dirty="0"/>
              <a:t>positive pressure gradient causes a strong boundary</a:t>
            </a:r>
          </a:p>
          <a:p>
            <a:r>
              <a:rPr lang="en-US" dirty="0"/>
              <a:t>layer top thicken.</a:t>
            </a:r>
          </a:p>
        </p:txBody>
      </p:sp>
    </p:spTree>
    <p:extLst>
      <p:ext uri="{BB962C8B-B14F-4D97-AF65-F5344CB8AC3E}">
        <p14:creationId xmlns:p14="http://schemas.microsoft.com/office/powerpoint/2010/main" val="28948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3431" y="16288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Separation </a:t>
            </a:r>
            <a:r>
              <a:rPr lang="en-US" b="1" dirty="0" smtClean="0"/>
              <a:t>Condition </a:t>
            </a:r>
            <a:r>
              <a:rPr lang="en-US" b="1" dirty="0"/>
              <a:t>Diffuser flow</a:t>
            </a:r>
            <a:r>
              <a:rPr lang="en-US" dirty="0"/>
              <a:t>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1" y="2132856"/>
            <a:ext cx="3592821" cy="275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51" y="2130865"/>
            <a:ext cx="3600400" cy="288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9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3431" y="16288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Separation </a:t>
            </a:r>
            <a:r>
              <a:rPr lang="en-US" b="1" dirty="0" smtClean="0"/>
              <a:t>Condition </a:t>
            </a:r>
            <a:r>
              <a:rPr lang="en-US" b="1" dirty="0"/>
              <a:t>Diffuser flow</a:t>
            </a:r>
            <a:r>
              <a:rPr lang="en-US" dirty="0"/>
              <a:t>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9" y="2235243"/>
            <a:ext cx="3915443" cy="27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33154"/>
            <a:ext cx="3805123" cy="279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3431" y="16288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Separation </a:t>
            </a:r>
            <a:r>
              <a:rPr lang="en-US" b="1" dirty="0" smtClean="0"/>
              <a:t>Condition </a:t>
            </a:r>
            <a:r>
              <a:rPr lang="en-US" b="1" dirty="0"/>
              <a:t>Diffuser flow</a:t>
            </a:r>
            <a:r>
              <a:rPr lang="en-US" dirty="0"/>
              <a:t>: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5" y="2399827"/>
            <a:ext cx="4006132" cy="289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20330"/>
            <a:ext cx="39814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3431" y="16288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Separation </a:t>
            </a:r>
            <a:r>
              <a:rPr lang="en-US" b="1" dirty="0" smtClean="0"/>
              <a:t>Condition </a:t>
            </a:r>
            <a:r>
              <a:rPr lang="en-US" b="1" dirty="0"/>
              <a:t>Diffuser flow</a:t>
            </a:r>
            <a:r>
              <a:rPr lang="en-US" dirty="0"/>
              <a:t>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9087"/>
            <a:ext cx="41719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94" y="2420888"/>
            <a:ext cx="4292240" cy="313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3431" y="16288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Separation </a:t>
            </a:r>
            <a:r>
              <a:rPr lang="en-US" b="1" dirty="0" smtClean="0"/>
              <a:t>Condition </a:t>
            </a:r>
            <a:r>
              <a:rPr lang="en-US" b="1" dirty="0"/>
              <a:t>Diffuser flow</a:t>
            </a:r>
            <a:r>
              <a:rPr lang="en-US" dirty="0"/>
              <a:t>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676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4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2108"/>
            <a:ext cx="64484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59632" y="4244583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Comparison of laminar and turbulent velocity profiles in duct; a) laminar, b) turbulent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59632" y="1412776"/>
            <a:ext cx="24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profile in duct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323528" y="4913583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turbulent case, </a:t>
            </a:r>
            <a:r>
              <a:rPr lang="en-US" dirty="0" smtClean="0"/>
              <a:t>and is </a:t>
            </a:r>
            <a:r>
              <a:rPr lang="en-US" dirty="0"/>
              <a:t>completely dominated by viscous effects. This inner layer is termed as the viscous </a:t>
            </a:r>
            <a:r>
              <a:rPr lang="en-US" dirty="0" smtClean="0"/>
              <a:t>sublayer; velocity </a:t>
            </a:r>
            <a:r>
              <a:rPr lang="en-US" dirty="0"/>
              <a:t>varies linearly with distance from the wall. The so-called ”outer region” or called </a:t>
            </a:r>
            <a:r>
              <a:rPr lang="en-US" dirty="0" smtClean="0"/>
              <a:t>also as </a:t>
            </a:r>
            <a:r>
              <a:rPr lang="en-US" dirty="0"/>
              <a:t>inertial sublayer, shows nearly constant velocity with distance from the wall.</a:t>
            </a:r>
          </a:p>
        </p:txBody>
      </p:sp>
    </p:spTree>
    <p:extLst>
      <p:ext uri="{BB962C8B-B14F-4D97-AF65-F5344CB8AC3E}">
        <p14:creationId xmlns:p14="http://schemas.microsoft.com/office/powerpoint/2010/main" val="14097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1124744"/>
            <a:ext cx="40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layer with pressure gradient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3431" y="162880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Separation </a:t>
            </a:r>
            <a:r>
              <a:rPr lang="en-US" b="1" dirty="0" smtClean="0"/>
              <a:t>Condition </a:t>
            </a:r>
            <a:r>
              <a:rPr lang="en-US" b="1" dirty="0"/>
              <a:t>Diffuser flow</a:t>
            </a:r>
            <a:r>
              <a:rPr lang="en-US" dirty="0"/>
              <a:t>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54102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4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69871"/>
            <a:ext cx="35718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55576" y="4251221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Wall layer: Viscous shear dominates.</a:t>
            </a:r>
          </a:p>
          <a:p>
            <a:r>
              <a:rPr lang="en-US" dirty="0"/>
              <a:t>2. Outer layer: Turbulent shear dominates.</a:t>
            </a:r>
          </a:p>
          <a:p>
            <a:r>
              <a:rPr lang="en-US" dirty="0"/>
              <a:t>3. Overlap layer: Both types of shear are important.</a:t>
            </a:r>
          </a:p>
        </p:txBody>
      </p:sp>
    </p:spTree>
    <p:extLst>
      <p:ext uri="{BB962C8B-B14F-4D97-AF65-F5344CB8AC3E}">
        <p14:creationId xmlns:p14="http://schemas.microsoft.com/office/powerpoint/2010/main" val="40832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Reynolds Average of 2D boundary layer equations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467544" y="168093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a turbulent flow, we can define the mean, steady flow as: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3886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15754" y="3284984"/>
            <a:ext cx="8032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allows us to split the flow properties into a mean and a fluctuating part: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45910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2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Reynolds Average of 2D boundary layer equations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467544" y="168093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Note: the mean of </a:t>
            </a:r>
            <a:r>
              <a:rPr lang="en-US" dirty="0" smtClean="0"/>
              <a:t>u´ </a:t>
            </a:r>
            <a:r>
              <a:rPr lang="en-US" dirty="0"/>
              <a:t>is zero: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581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29804"/>
            <a:ext cx="3895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27" y="3212976"/>
            <a:ext cx="2466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96" y="3479675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38" y="3391101"/>
            <a:ext cx="1895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11560" y="46630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Now, we will develop equations which govern the mean flow and try to </a:t>
            </a:r>
            <a:r>
              <a:rPr lang="en-US" dirty="0" smtClean="0"/>
              <a:t>develop some </a:t>
            </a:r>
            <a:r>
              <a:rPr lang="en-US" dirty="0"/>
              <a:t>insight into how the fluctuations alter the mean flow equations.</a:t>
            </a:r>
          </a:p>
        </p:txBody>
      </p:sp>
    </p:spTree>
    <p:extLst>
      <p:ext uri="{BB962C8B-B14F-4D97-AF65-F5344CB8AC3E}">
        <p14:creationId xmlns:p14="http://schemas.microsoft.com/office/powerpoint/2010/main" val="40862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Reynolds Average of 2D boundary layer equations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7048"/>
            <a:ext cx="7344816" cy="5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86483" y="2564904"/>
            <a:ext cx="8007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Substituting u, v and w into continuity equation and taking the </a:t>
            </a:r>
            <a:r>
              <a:rPr lang="en-US" dirty="0" smtClean="0"/>
              <a:t>time average </a:t>
            </a:r>
            <a:r>
              <a:rPr lang="en-US" dirty="0"/>
              <a:t>we obtain,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5748770" cy="94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443711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Similarly for the momentum equations and using continuity (</a:t>
            </a:r>
            <a:r>
              <a:rPr lang="en-US" dirty="0" smtClean="0"/>
              <a:t>neglecting g</a:t>
            </a:r>
            <a:r>
              <a:rPr lang="en-US" dirty="0"/>
              <a:t>),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12" y="5085184"/>
            <a:ext cx="2116261" cy="58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Reynolds Average of 2D boundary layer equations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39" y="1502013"/>
            <a:ext cx="3528392" cy="127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177281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15616" y="288703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56" y="3601407"/>
            <a:ext cx="5580112" cy="14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Reynolds Average of 2D boundary layer equations</a:t>
            </a:r>
            <a:endParaRPr lang="es-E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827584" y="1700808"/>
                <a:ext cx="7920880" cy="691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Note the mean lateral turbulence is actually not zero,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´2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but its z</a:t>
                </a:r>
              </a:p>
              <a:p>
                <a:r>
                  <a:rPr lang="en-US" dirty="0"/>
                  <a:t>derivative is assumed to vanish.</a:t>
                </a:r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00808"/>
                <a:ext cx="7920880" cy="691600"/>
              </a:xfrm>
              <a:prstGeom prst="rect">
                <a:avLst/>
              </a:prstGeom>
              <a:blipFill rotWithShape="1">
                <a:blip r:embed="rId3"/>
                <a:stretch>
                  <a:fillRect l="-693" b="-1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Rectángulo"/>
          <p:cNvSpPr/>
          <p:nvPr/>
        </p:nvSpPr>
        <p:spPr>
          <a:xfrm>
            <a:off x="817464" y="2505670"/>
            <a:ext cx="793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Then, we get the following Reynolds averaged BL equations for </a:t>
            </a:r>
            <a:r>
              <a:rPr lang="en-US" dirty="0" smtClean="0"/>
              <a:t>2D incompressible </a:t>
            </a:r>
            <a:r>
              <a:rPr lang="en-US" dirty="0"/>
              <a:t>steady flow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01" y="3501008"/>
            <a:ext cx="1152128" cy="60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44750"/>
            <a:ext cx="3024336" cy="63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043608" y="324433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Continuity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43608" y="4216551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x-momentum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01" y="5733256"/>
            <a:ext cx="1262853" cy="6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144562" y="5281716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y-momentum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5364088" y="4653136"/>
            <a:ext cx="3675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 </a:t>
            </a:r>
            <a:r>
              <a:rPr lang="en-US" i="1" dirty="0" err="1"/>
              <a:t>Ue</a:t>
            </a:r>
            <a:r>
              <a:rPr lang="en-US" i="1" dirty="0"/>
              <a:t> </a:t>
            </a:r>
            <a:r>
              <a:rPr lang="en-US" dirty="0"/>
              <a:t>is the free-stream velocity </a:t>
            </a:r>
            <a:r>
              <a:rPr lang="en-US" dirty="0" smtClean="0"/>
              <a:t>and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87" y="4963233"/>
            <a:ext cx="15668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errar llave"/>
          <p:cNvSpPr/>
          <p:nvPr/>
        </p:nvSpPr>
        <p:spPr>
          <a:xfrm>
            <a:off x="4953306" y="4401217"/>
            <a:ext cx="504056" cy="11811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PT UEM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33715</TotalTime>
  <Words>1314</Words>
  <Application>Microsoft Office PowerPoint</Application>
  <PresentationFormat>Presentación en pantalla (4:3)</PresentationFormat>
  <Paragraphs>170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PLANTILLA PPT UEM 2011</vt:lpstr>
      <vt:lpstr>Turbulent Boundary Layer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Europea de Madrid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PORTADA PRESENTACIÓN UEM</dc:title>
  <dc:creator>2150</dc:creator>
  <cp:lastModifiedBy>JOSE OMAR MARTINEZ LUCCI</cp:lastModifiedBy>
  <cp:revision>475</cp:revision>
  <cp:lastPrinted>2012-01-10T17:45:16Z</cp:lastPrinted>
  <dcterms:created xsi:type="dcterms:W3CDTF">2011-09-08T10:04:50Z</dcterms:created>
  <dcterms:modified xsi:type="dcterms:W3CDTF">2016-11-16T09:36:06Z</dcterms:modified>
</cp:coreProperties>
</file>